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98" r:id="rId2"/>
  </p:sldMasterIdLst>
  <p:notesMasterIdLst>
    <p:notesMasterId r:id="rId9"/>
  </p:notesMasterIdLst>
  <p:handoutMasterIdLst>
    <p:handoutMasterId r:id="rId10"/>
  </p:handoutMasterIdLst>
  <p:sldIdLst>
    <p:sldId id="1133" r:id="rId3"/>
    <p:sldId id="1163" r:id="rId4"/>
    <p:sldId id="1164" r:id="rId5"/>
    <p:sldId id="1161" r:id="rId6"/>
    <p:sldId id="1162" r:id="rId7"/>
    <p:sldId id="1134" r:id="rId8"/>
  </p:sldIdLst>
  <p:sldSz cx="9144000" cy="6858000" type="screen4x3"/>
  <p:notesSz cx="6889750" cy="960755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0D3"/>
    <a:srgbClr val="00FFFF"/>
    <a:srgbClr val="0000FF"/>
    <a:srgbClr val="FFFF66"/>
    <a:srgbClr val="66FF33"/>
    <a:srgbClr val="9966FF"/>
    <a:srgbClr val="FF66FF"/>
    <a:srgbClr val="FF00FF"/>
    <a:srgbClr val="9933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สไตล์สีอ่อน 3 - เน้น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สไตล์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7" autoAdjust="0"/>
    <p:restoredTop sz="94128" autoAdjust="0"/>
  </p:normalViewPr>
  <p:slideViewPr>
    <p:cSldViewPr>
      <p:cViewPr varScale="1">
        <p:scale>
          <a:sx n="69" d="100"/>
          <a:sy n="69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598" y="2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5D4650F0-CE5D-42E4-8E37-12D32EED77F7}" type="datetime1">
              <a:rPr lang="th-TH"/>
              <a:pPr>
                <a:defRPr/>
              </a:pPr>
              <a:t>14/02/61</a:t>
            </a:fld>
            <a:endParaRPr lang="th-TH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6025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598" y="9126025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7A67C103-8A61-48A2-B5B1-2605769BAA5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6431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598" y="2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42F60E50-E6DD-4227-BE94-AB430FE2FF49}" type="datetime1">
              <a:rPr lang="th-TH"/>
              <a:pPr>
                <a:defRPr/>
              </a:pPr>
              <a:t>14/02/61</a:t>
            </a:fld>
            <a:endParaRPr lang="th-TH"/>
          </a:p>
        </p:txBody>
      </p:sp>
      <p:sp>
        <p:nvSpPr>
          <p:cNvPr id="99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4575" y="720725"/>
            <a:ext cx="4800600" cy="3602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6" y="4563782"/>
            <a:ext cx="5511800" cy="432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6025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598" y="9126025"/>
            <a:ext cx="2985558" cy="4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B7DF6751-805D-4F9B-B73D-9216DCDE2ED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5754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902599" y="9124490"/>
            <a:ext cx="2985558" cy="48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72" tIns="46236" rIns="92472" bIns="46236" anchor="b"/>
          <a:lstStyle/>
          <a:p>
            <a:pPr algn="r"/>
            <a:fld id="{9E3FD39E-6D3C-4268-B453-2D028CF7D4B5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/>
              <a:t>6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720725"/>
            <a:ext cx="4800600" cy="3602038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เมื่อเปรียบเทียบกับเป้าหมายการจับกุม ปี </a:t>
            </a:r>
            <a:r>
              <a:rPr lang="en-US" altLang="th-TH" sz="1400" b="1" u="sng" dirty="0">
                <a:latin typeface="Angsana New" pitchFamily="18" charset="-34"/>
                <a:cs typeface="Angsana New" pitchFamily="18" charset="-34"/>
              </a:rPr>
              <a:t>2559</a:t>
            </a:r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  พบว่า </a:t>
            </a:r>
            <a:endParaRPr lang="en-US" altLang="th-TH" sz="14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altLang="th-TH" sz="1400" b="1" u="sng" dirty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 ฐานความผิดเกี่ยวกับชีวิต ร่างกาย และเพศ </a:t>
            </a:r>
            <a:endParaRPr lang="en-US" altLang="th-TH" sz="14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altLang="th-TH" sz="1400" dirty="0">
                <a:latin typeface="Angsana New" pitchFamily="18" charset="-34"/>
                <a:cs typeface="Angsana New" pitchFamily="18" charset="-34"/>
              </a:rPr>
              <a:t>       ในภาพรวม ภ.๓  ไม่บรรลุผลตามเป้าหมาย  ส่วน  </a:t>
            </a:r>
            <a:r>
              <a:rPr lang="th-TH" altLang="th-TH" sz="1400" dirty="0" err="1">
                <a:latin typeface="Angsana New" pitchFamily="18" charset="-34"/>
                <a:cs typeface="Angsana New" pitchFamily="18" charset="-34"/>
              </a:rPr>
              <a:t>ภ.จว</a:t>
            </a:r>
            <a:r>
              <a:rPr lang="th-TH" altLang="th-TH" sz="1400" dirty="0">
                <a:latin typeface="Angsana New" pitchFamily="18" charset="-34"/>
                <a:cs typeface="Angsana New" pitchFamily="18" charset="-34"/>
              </a:rPr>
              <a:t>.  ที่บรรลุผล คือ</a:t>
            </a:r>
          </a:p>
          <a:p>
            <a:r>
              <a:rPr lang="th-TH" altLang="th-TH" sz="1400" dirty="0">
                <a:latin typeface="Angsana New" pitchFamily="18" charset="-34"/>
                <a:cs typeface="Angsana New" pitchFamily="18" charset="-34"/>
              </a:rPr>
              <a:t>นครราชสีมา  , ยโสธร และ สุรินทร์   </a:t>
            </a:r>
            <a:endParaRPr lang="en-US" altLang="th-TH" sz="1400" dirty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endParaRPr lang="en-US" altLang="th-TH" sz="1600" dirty="0">
              <a:latin typeface="TH Niramit AS" pitchFamily="2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1630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29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90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15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49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4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54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58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689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965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984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758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41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464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16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56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61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61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98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59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84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45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25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4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8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14/02/61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9455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2/14/2018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7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379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15616" y="2132856"/>
            <a:ext cx="7243640" cy="2232248"/>
          </a:xfrm>
          <a:extLst/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การบันทึกข้อมูลท้องถิ่น</a:t>
            </a:r>
            <a:b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ในระบบ  </a:t>
            </a:r>
            <a:r>
              <a:rPr lang="en-US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CRIMES</a:t>
            </a: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1-12ก.พ.61</a:t>
            </a:r>
            <a:r>
              <a:rPr lang="th-TH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endParaRPr lang="th-TH" b="1" dirty="0">
              <a:ln w="11430"/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3075" name="รูปภาพ 3" descr="logo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671" y="331077"/>
            <a:ext cx="1796329" cy="146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8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344588"/>
              </p:ext>
            </p:extLst>
          </p:nvPr>
        </p:nvGraphicFramePr>
        <p:xfrm>
          <a:off x="107504" y="12215"/>
          <a:ext cx="8928992" cy="6754435"/>
        </p:xfrm>
        <a:graphic>
          <a:graphicData uri="http://schemas.openxmlformats.org/drawingml/2006/table">
            <a:tbl>
              <a:tblPr/>
              <a:tblGrid>
                <a:gridCol w="778314"/>
                <a:gridCol w="843175"/>
                <a:gridCol w="778314"/>
                <a:gridCol w="810743"/>
                <a:gridCol w="778314"/>
                <a:gridCol w="778314"/>
                <a:gridCol w="778314"/>
                <a:gridCol w="832363"/>
                <a:gridCol w="778314"/>
                <a:gridCol w="940463"/>
                <a:gridCol w="832364"/>
              </a:tblGrid>
              <a:tr h="299773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สถิติการบันทึกข้อมูลท้องถิ่นในระบบ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CRIMES 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1-12 ก.พ.61(</a:t>
                      </a:r>
                      <a:r>
                        <a:rPr lang="th-TH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.นำร่อง)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48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ภ.จว.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บุคคล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48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ทั่วไป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ผลต่าง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คิดเป็น%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อาชญากรรม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ผลต่าง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คิดเป็น%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รวมทั่วไป+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699"/>
                    </a:solidFill>
                  </a:tcPr>
                </a:tc>
              </a:tr>
              <a:tr h="38683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อาชญากรรม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ชย.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เมืองชัยภูมิ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86830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ช่องสามหมอ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2.22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นม.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ปักธงชัย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โนนไทย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734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847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15.40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บร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เมืองบุรีรัมย์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74.61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409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8.31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หนองกี่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9.88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26.14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ยส.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เลิงนกทา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705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744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5.53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ป่าติ้ว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16.67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484566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ศก.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เมืองศรีสะเกษ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โนนคูณ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สร.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สวาย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37.31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44.64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ศรีขรภูมิ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317.65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4,800.00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484566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อจ.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เมืองอำนาจเจริญ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12.85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ลืออำนาจ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1.10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อบ.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ตาลสุม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ศรีเมืองใหม่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1,575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1580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0.32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29977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1,798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1,958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8.90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2,654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2,860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7.76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pic>
        <p:nvPicPr>
          <p:cNvPr id="9" name="รูปภาพ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6123" y="2564904"/>
            <a:ext cx="292633" cy="377985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140" y="4869160"/>
            <a:ext cx="274344" cy="377985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6123" y="2276872"/>
            <a:ext cx="292633" cy="377985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7140" y="4553719"/>
            <a:ext cx="286537" cy="377985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7140" y="2845221"/>
            <a:ext cx="292633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1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21200"/>
              </p:ext>
            </p:extLst>
          </p:nvPr>
        </p:nvGraphicFramePr>
        <p:xfrm>
          <a:off x="251520" y="83573"/>
          <a:ext cx="8640956" cy="6741376"/>
        </p:xfrm>
        <a:graphic>
          <a:graphicData uri="http://schemas.openxmlformats.org/drawingml/2006/table">
            <a:tbl>
              <a:tblPr/>
              <a:tblGrid>
                <a:gridCol w="829865"/>
                <a:gridCol w="860984"/>
                <a:gridCol w="746877"/>
                <a:gridCol w="798744"/>
                <a:gridCol w="746877"/>
                <a:gridCol w="746877"/>
                <a:gridCol w="746877"/>
                <a:gridCol w="809117"/>
                <a:gridCol w="746877"/>
                <a:gridCol w="746877"/>
                <a:gridCol w="860984"/>
              </a:tblGrid>
              <a:tr h="312162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สถิติการบันทึกข้อมูลท้องถิ่นในระบบ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CRIMES 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1-12 ก.พ.61(</a:t>
                      </a:r>
                      <a:r>
                        <a:rPr lang="th-TH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.นำร่อง)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106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ภ.จว.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สถานที่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106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ทั่วไป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ผลต่าง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คิดเป็น%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อาชญากรรม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ผลต่าง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คิดเป็น%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รวมทั่วไป+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699"/>
                    </a:solidFill>
                  </a:tcPr>
                </a:tc>
              </a:tr>
              <a:tr h="25106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 ก.พ. 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อาชญากรรม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ชย.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เมืองชัยภูมิ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638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110.56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ช่องสามหมอ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นม.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ปักธงชัย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2.33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โนนไทย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บร.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เมืองบุรีรัมย์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460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8.91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125.00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หนองกี่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0.45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83.33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ยส.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เลิงนกทา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ป่าติ้ว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49679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ศก.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เมืองศรีสะเกษ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โนนคูณ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สร.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สวาย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ศรีขรภูมิ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5.16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49679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อจ.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เมืองอำนาจเจริญ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145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9.02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ลืออำนาจ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1.50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อบ.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ตาลสุม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58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ศรีเมืองใหม่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119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3121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รวม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1,823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1,837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0.77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428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450</a:t>
                      </a:r>
                    </a:p>
                  </a:txBody>
                  <a:tcPr marL="5285" marR="5285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5.14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</a:t>
                      </a:r>
                    </a:p>
                  </a:txBody>
                  <a:tcPr marL="5285" marR="5285" marT="52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867" y="2446168"/>
            <a:ext cx="292633" cy="377985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7012" y="1201939"/>
            <a:ext cx="274344" cy="377985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723" y="2780928"/>
            <a:ext cx="292633" cy="377985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723" y="4802938"/>
            <a:ext cx="286537" cy="377985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2627" y="5332515"/>
            <a:ext cx="292633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0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0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680664"/>
              </p:ext>
            </p:extLst>
          </p:nvPr>
        </p:nvGraphicFramePr>
        <p:xfrm>
          <a:off x="611560" y="548680"/>
          <a:ext cx="7920880" cy="5544613"/>
        </p:xfrm>
        <a:graphic>
          <a:graphicData uri="http://schemas.openxmlformats.org/drawingml/2006/table">
            <a:tbl>
              <a:tblPr/>
              <a:tblGrid>
                <a:gridCol w="1986007"/>
                <a:gridCol w="3907202"/>
                <a:gridCol w="2027671"/>
              </a:tblGrid>
              <a:tr h="61680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ผลการบันทึกข้อมูลท้องถิ่นในระบบ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CRIMES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ณ วันที่ 12 ก.พ. 61(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.นำร่อง)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906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 ผกก.กลุ่มที่ 1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.นำร่อง(10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.)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906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ลำดับ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.ศรีเมืองใหม่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.อุบลราชธานี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2602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.เมืองบุรีรัมย์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.บุรีรัมย์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1427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.โนนไทย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1274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.เมืองชัยภูมิ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983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เลิง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นกทา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.ยโสธร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970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.เมืองอำนาจเจริญ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.อำนาจเจริญ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873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.หนองกี่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.บุรีรัมย์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815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.เมืองศรีสะ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.ศรีสะ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734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.ศีขรภูมิ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545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379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สภ.ปักธงชัย จว.นครราชสีมา</a:t>
                      </a:r>
                    </a:p>
                  </a:txBody>
                  <a:tcPr marL="7885" marR="7885" marT="78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288</a:t>
                      </a:r>
                    </a:p>
                  </a:txBody>
                  <a:tcPr marL="7885" marR="7885" marT="78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203045"/>
              </p:ext>
            </p:extLst>
          </p:nvPr>
        </p:nvGraphicFramePr>
        <p:xfrm>
          <a:off x="1331640" y="908720"/>
          <a:ext cx="6480721" cy="4968551"/>
        </p:xfrm>
        <a:graphic>
          <a:graphicData uri="http://schemas.openxmlformats.org/drawingml/2006/table">
            <a:tbl>
              <a:tblPr/>
              <a:tblGrid>
                <a:gridCol w="1377527"/>
                <a:gridCol w="3748067"/>
                <a:gridCol w="1355127"/>
              </a:tblGrid>
              <a:tr h="48653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ผลการบันทึกข้อมูลท้องถิ่นในระบบ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CRIMES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ณ วันที่ 12 ก.พ. 61(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653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 ผกก.กลุ่มที่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.นำร่อง(5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653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653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ลำดับ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6044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.ลืออำนาจ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.อำนาจเจริญ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6044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.ตาลสุม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.อุบลราชธานี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6044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.สวาย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6044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.โนนคูณ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.ศรีสะ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6044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.ป่าติ้ว 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.ยโสธร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3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em001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1783" y="2348880"/>
            <a:ext cx="63367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000" b="1" dirty="0" smtClean="0"/>
              <a:t>จบการนำเสนอ</a:t>
            </a:r>
          </a:p>
          <a:p>
            <a:pPr algn="ctr"/>
            <a:endParaRPr lang="th-TH" sz="9000" b="1" dirty="0"/>
          </a:p>
        </p:txBody>
      </p:sp>
    </p:spTree>
    <p:extLst>
      <p:ext uri="{BB962C8B-B14F-4D97-AF65-F5344CB8AC3E}">
        <p14:creationId xmlns:p14="http://schemas.microsoft.com/office/powerpoint/2010/main" val="8914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ชุดรูปแบบของ Office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26010</TotalTime>
  <Words>708</Words>
  <Application>Microsoft Office PowerPoint</Application>
  <PresentationFormat>นำเสนอทางหน้าจอ (4:3)</PresentationFormat>
  <Paragraphs>468</Paragraphs>
  <Slides>6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8" baseType="lpstr">
      <vt:lpstr>1_ชุดรูปแบบของ Office</vt:lpstr>
      <vt:lpstr>6_ชุดรูปแบบของ Office</vt:lpstr>
      <vt:lpstr>                                  การบันทึกข้อมูลท้องถิ่น ในระบบ  CRIMES 1-12ก.พ.61 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DarkOS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DarkUser</dc:creator>
  <cp:lastModifiedBy>Sky123.Org</cp:lastModifiedBy>
  <cp:revision>3477</cp:revision>
  <cp:lastPrinted>2018-02-14T03:28:34Z</cp:lastPrinted>
  <dcterms:created xsi:type="dcterms:W3CDTF">2011-10-31T03:25:06Z</dcterms:created>
  <dcterms:modified xsi:type="dcterms:W3CDTF">2018-02-14T07:16:51Z</dcterms:modified>
</cp:coreProperties>
</file>